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en.wikipedia.org/wiki/Minkowski%E2%80%93Bouligand_dimension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https://docs.google.com/spreadsheets/d/1MYCr4n0EcmILWbQOUcD5jKj_nC8A9qnDLgJvZmwuRrw/edit#gid=0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3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researchgate.net/publication/301791131_An_Improved_Method_to_Estimate_the_Fractal_Dimension_of_Color_Images?_tp=eyJjb250ZXh0Ijp7ImZpcnN0UGFnZSI6Il9kaXJlY3QiLCJwYWdlIjoiX2RpcmVjdCJ9fQ" TargetMode="External" Type="http://schemas.openxmlformats.org/officeDocument/2006/relationships/hyperlink"/><Relationship Id="rId11" Target="https://www.mdpi.com/1099-4300/19/10/534" TargetMode="External" Type="http://schemas.openxmlformats.org/officeDocument/2006/relationships/hyperlink"/><Relationship Id="rId12" Target="https://multibandtexture.recherche.usherbrooke.ca/normalized_brodatz.html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VAF7UfxBZ5Y.mp4" Type="http://schemas.openxmlformats.org/officeDocument/2006/relationships/video"/><Relationship Id="rId12" Target="../media/VAF7UfxBZ5Y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202779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5400000">
            <a:off x="1118970" y="816500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800000">
            <a:off x="35162" y="590962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203742" y="-225646"/>
            <a:ext cx="18695484" cy="10512646"/>
          </a:xfrm>
          <a:custGeom>
            <a:avLst/>
            <a:gdLst/>
            <a:ahLst/>
            <a:cxnLst/>
            <a:rect r="r" b="b" t="t" l="l"/>
            <a:pathLst>
              <a:path h="10512646" w="18695484">
                <a:moveTo>
                  <a:pt x="0" y="0"/>
                </a:moveTo>
                <a:lnTo>
                  <a:pt x="18695484" y="0"/>
                </a:lnTo>
                <a:lnTo>
                  <a:pt x="18695484" y="10512646"/>
                </a:lnTo>
                <a:lnTo>
                  <a:pt x="0" y="10512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4000"/>
            </a:blip>
            <a:stretch>
              <a:fillRect l="-15602" t="0" r="-15602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843999" y="3397867"/>
            <a:ext cx="12866041" cy="291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71322"/>
                </a:solidFill>
                <a:latin typeface="Kollektif Bold"/>
              </a:rPr>
              <a:t>FRACTAL ANALYSIS USING DIFFERENTIAL BOX COUNTING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955933" y="6492341"/>
            <a:ext cx="9250799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71322"/>
                </a:solidFill>
                <a:latin typeface="Canva Sans Bold"/>
              </a:rPr>
              <a:t>Under the guidance of Prof. Prabhat Munshi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804419" y="584511"/>
            <a:ext cx="13545652" cy="102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>
                <a:solidFill>
                  <a:srgbClr val="227C9D"/>
                </a:solidFill>
                <a:latin typeface="Kollektif Bold"/>
              </a:rPr>
              <a:t>BOX COUNTING ALGORITHM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34588" y="1714810"/>
            <a:ext cx="13715483" cy="7681595"/>
          </a:xfrm>
          <a:custGeom>
            <a:avLst/>
            <a:gdLst/>
            <a:ahLst/>
            <a:cxnLst/>
            <a:rect r="r" b="b" t="t" l="l"/>
            <a:pathLst>
              <a:path h="7681595" w="13715483">
                <a:moveTo>
                  <a:pt x="0" y="0"/>
                </a:moveTo>
                <a:lnTo>
                  <a:pt x="13715483" y="0"/>
                </a:lnTo>
                <a:lnTo>
                  <a:pt x="13715483" y="7681595"/>
                </a:lnTo>
                <a:lnTo>
                  <a:pt x="0" y="768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0" t="-2705" r="-201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655971" y="9578683"/>
            <a:ext cx="3864322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u="sng">
                <a:solidFill>
                  <a:srgbClr val="5271FF"/>
                </a:solidFill>
                <a:latin typeface="Canva Sans Bold"/>
                <a:hlinkClick r:id="rId3" tooltip="https://en.wikipedia.org/wiki/Minkowski%E2%80%93Bouligand_dimension"/>
              </a:rPr>
              <a:t>Minkowski–Bouligand dimension</a:t>
            </a:r>
          </a:p>
          <a:p>
            <a:pPr algn="ctr">
              <a:lnSpc>
                <a:spcPts val="2660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5713" y="1196944"/>
            <a:ext cx="15211843" cy="206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APPLICATION OF FRACTALS IN CANCER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1068" y="3833812"/>
            <a:ext cx="1316586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Behavior of cancerous cells is seemingly random and unpredictable. It is little understood and therefore, at present inadequately treated.</a:t>
            </a:r>
          </a:p>
          <a:p>
            <a:pPr algn="ctr">
              <a:lnSpc>
                <a:spcPts val="4126"/>
              </a:lnSpc>
            </a:pPr>
          </a:p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It has been observed that cancer cells follow the fractal geometry.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81279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092684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38079" y="1406586"/>
            <a:ext cx="15211843" cy="206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APPLICATION OF FRACTALS IN CANCER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1068" y="4258011"/>
            <a:ext cx="1316586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We noted that the same algorithm has also been used to quantify 2d cross-sectional images of a three-phase pipe flow system for oil industry applications .</a:t>
            </a:r>
          </a:p>
          <a:p>
            <a:pPr algn="ctr">
              <a:lnSpc>
                <a:spcPts val="4126"/>
              </a:lnSpc>
            </a:pPr>
          </a:p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So we manipulated the algorithm according to our requirements to make its use in Cancer Detection.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99014" y="620146"/>
            <a:ext cx="15211843" cy="206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APPLICATION OF FRACTALS IN CANCER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121" y="3070727"/>
            <a:ext cx="14120856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We aim at taking advantage of fractal behaviour of cancerous cells .</a:t>
            </a:r>
          </a:p>
          <a:p>
            <a:pPr algn="ctr">
              <a:lnSpc>
                <a:spcPts val="4126"/>
              </a:lnSpc>
            </a:pPr>
          </a:p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Utilize CT/PET/MRI scan image reports. Convert these reports into numerical matrices.</a:t>
            </a:r>
          </a:p>
          <a:p>
            <a:pPr algn="ctr">
              <a:lnSpc>
                <a:spcPts val="4126"/>
              </a:lnSpc>
            </a:pPr>
          </a:p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Implement a Python algorithm based on BB Chaudhari's paper to calculate the Fractal Dimension (FD) of the images.</a:t>
            </a:r>
          </a:p>
          <a:p>
            <a:pPr algn="ctr">
              <a:lnSpc>
                <a:spcPts val="4126"/>
              </a:lnSpc>
            </a:pPr>
          </a:p>
          <a:p>
            <a:pPr algn="ctr"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Recognize that the difference in FD between normal cells and cancerous cells is typically greater than 3%.</a:t>
            </a:r>
          </a:p>
          <a:p>
            <a:pPr algn="ctr">
              <a:lnSpc>
                <a:spcPts val="4126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7181452" y="326451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8749" y="1979708"/>
            <a:ext cx="13137825" cy="52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5881">
                <a:solidFill>
                  <a:srgbClr val="227C9D"/>
                </a:solidFill>
                <a:latin typeface="Kollektif Bold"/>
              </a:rPr>
              <a:t>WE IMPLEMENTED THIS ALGORITHM FOR 25 IMAGES WITH KNOWN FRACTAL DIMENSION VALUES.</a:t>
            </a:r>
          </a:p>
          <a:p>
            <a:pPr algn="ctr">
              <a:lnSpc>
                <a:spcPts val="5881"/>
              </a:lnSpc>
            </a:pPr>
          </a:p>
          <a:p>
            <a:pPr algn="ctr">
              <a:lnSpc>
                <a:spcPts val="5881"/>
              </a:lnSpc>
            </a:pPr>
          </a:p>
          <a:p>
            <a:pPr algn="ctr">
              <a:lnSpc>
                <a:spcPts val="5881"/>
              </a:lnSpc>
            </a:pPr>
            <a:r>
              <a:rPr lang="en-US" sz="5881">
                <a:solidFill>
                  <a:srgbClr val="227C9D"/>
                </a:solidFill>
                <a:latin typeface="Kollektif Bold"/>
              </a:rPr>
              <a:t>LET’S HAVE A LOOK AT THE RESULTS!!!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7204191" y="31963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2167618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819061" y="1621221"/>
            <a:ext cx="5682051" cy="5682051"/>
          </a:xfrm>
          <a:custGeom>
            <a:avLst/>
            <a:gdLst/>
            <a:ahLst/>
            <a:cxnLst/>
            <a:rect r="r" b="b" t="t" l="l"/>
            <a:pathLst>
              <a:path h="5682051" w="5682051">
                <a:moveTo>
                  <a:pt x="0" y="0"/>
                </a:moveTo>
                <a:lnTo>
                  <a:pt x="5682052" y="0"/>
                </a:lnTo>
                <a:lnTo>
                  <a:pt x="5682052" y="5682051"/>
                </a:lnTo>
                <a:lnTo>
                  <a:pt x="0" y="5682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78368" y="1083809"/>
            <a:ext cx="7445713" cy="6388024"/>
          </a:xfrm>
          <a:custGeom>
            <a:avLst/>
            <a:gdLst/>
            <a:ahLst/>
            <a:cxnLst/>
            <a:rect r="r" b="b" t="t" l="l"/>
            <a:pathLst>
              <a:path h="6388024" w="7445713">
                <a:moveTo>
                  <a:pt x="0" y="0"/>
                </a:moveTo>
                <a:lnTo>
                  <a:pt x="7445713" y="0"/>
                </a:lnTo>
                <a:lnTo>
                  <a:pt x="7445713" y="6388024"/>
                </a:lnTo>
                <a:lnTo>
                  <a:pt x="0" y="6388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19826" y="196714"/>
            <a:ext cx="33804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</a:rPr>
              <a:t>Image D23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60087" y="7627122"/>
            <a:ext cx="4769882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Original FD: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   2.621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60087" y="8261646"/>
            <a:ext cx="5426631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Calculated FD: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   2.578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60087" y="8886644"/>
            <a:ext cx="5532954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Abs error: </a:t>
            </a:r>
            <a:r>
              <a:rPr lang="en-US" sz="3800">
                <a:solidFill>
                  <a:srgbClr val="000000"/>
                </a:solidFill>
                <a:latin typeface="Canva Sans"/>
              </a:rPr>
              <a:t>  1.6406 %  </a:t>
            </a:r>
            <a:r>
              <a:rPr lang="en-US" sz="38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885932"/>
            <a:ext cx="7942984" cy="6700127"/>
          </a:xfrm>
          <a:custGeom>
            <a:avLst/>
            <a:gdLst/>
            <a:ahLst/>
            <a:cxnLst/>
            <a:rect r="r" b="b" t="t" l="l"/>
            <a:pathLst>
              <a:path h="6700127" w="7942984">
                <a:moveTo>
                  <a:pt x="0" y="0"/>
                </a:moveTo>
                <a:lnTo>
                  <a:pt x="7942984" y="0"/>
                </a:lnTo>
                <a:lnTo>
                  <a:pt x="7942984" y="6700127"/>
                </a:lnTo>
                <a:lnTo>
                  <a:pt x="0" y="67001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3419" y="1380544"/>
            <a:ext cx="5955893" cy="5955893"/>
          </a:xfrm>
          <a:custGeom>
            <a:avLst/>
            <a:gdLst/>
            <a:ahLst/>
            <a:cxnLst/>
            <a:rect r="r" b="b" t="t" l="l"/>
            <a:pathLst>
              <a:path h="5955893" w="5955893">
                <a:moveTo>
                  <a:pt x="0" y="0"/>
                </a:moveTo>
                <a:lnTo>
                  <a:pt x="5955893" y="0"/>
                </a:lnTo>
                <a:lnTo>
                  <a:pt x="5955893" y="5955892"/>
                </a:lnTo>
                <a:lnTo>
                  <a:pt x="0" y="5955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93419" y="196714"/>
            <a:ext cx="30332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</a:rPr>
              <a:t>Image D4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60087" y="7636647"/>
            <a:ext cx="378702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Original FD: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 2.67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60087" y="8271171"/>
            <a:ext cx="544199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Calculated FD: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 2.670001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60087" y="8905694"/>
            <a:ext cx="549235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Abs error: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 0.0000375 %  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167618" y="1570604"/>
            <a:ext cx="13299825" cy="8084813"/>
          </a:xfrm>
          <a:custGeom>
            <a:avLst/>
            <a:gdLst/>
            <a:ahLst/>
            <a:cxnLst/>
            <a:rect r="r" b="b" t="t" l="l"/>
            <a:pathLst>
              <a:path h="8084813" w="13299825">
                <a:moveTo>
                  <a:pt x="0" y="0"/>
                </a:moveTo>
                <a:lnTo>
                  <a:pt x="13299825" y="0"/>
                </a:lnTo>
                <a:lnTo>
                  <a:pt x="13299825" y="8084813"/>
                </a:lnTo>
                <a:lnTo>
                  <a:pt x="0" y="8084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-90720"/>
            <a:ext cx="14877098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u="sng">
                <a:solidFill>
                  <a:srgbClr val="000000"/>
                </a:solidFill>
                <a:latin typeface="Canva Sans Bold"/>
              </a:rPr>
              <a:t>Plot b/w  Actual and Calculated FD values of Brodatz Textures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61755" y="9593025"/>
            <a:ext cx="10356856" cy="5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Canva Sans"/>
              </a:rPr>
              <a:t>Here is the CSV having our results : </a:t>
            </a:r>
            <a:r>
              <a:rPr lang="en-US" sz="3202" u="sng">
                <a:solidFill>
                  <a:srgbClr val="1F81F5"/>
                </a:solidFill>
                <a:latin typeface="Canva Sans"/>
                <a:hlinkClick r:id="rId11" tooltip="https://docs.google.com/spreadsheets/d/1MYCr4n0EcmILWbQOUcD5jKj_nC8A9qnDLgJvZmwuRrw/edit#gid=0"/>
              </a:rPr>
              <a:t>CSV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-199077" y="3101068"/>
            <a:ext cx="182880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7C9D"/>
                </a:solidFill>
                <a:latin typeface="Canva Sans Bold"/>
              </a:rPr>
              <a:t>Images can be segmented and saved based on fractal dimension thus reducing storage complexity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7C9D"/>
                </a:solidFill>
                <a:latin typeface="Canva Sans Bold"/>
              </a:rPr>
              <a:t>It applies to fluid flow images also.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5713" y="1791483"/>
            <a:ext cx="15211843" cy="106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MULTIPHASE FLOW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9544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34588" y="3264517"/>
            <a:ext cx="1316586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Simultaneous flow of materials with two or more thermodynamic phases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459395" y="5007592"/>
            <a:ext cx="7684605" cy="3672387"/>
          </a:xfrm>
          <a:custGeom>
            <a:avLst/>
            <a:gdLst/>
            <a:ahLst/>
            <a:cxnLst/>
            <a:rect r="r" b="b" t="t" l="l"/>
            <a:pathLst>
              <a:path h="3672387" w="7684605">
                <a:moveTo>
                  <a:pt x="0" y="0"/>
                </a:moveTo>
                <a:lnTo>
                  <a:pt x="7684605" y="0"/>
                </a:lnTo>
                <a:lnTo>
                  <a:pt x="7684605" y="3672387"/>
                </a:lnTo>
                <a:lnTo>
                  <a:pt x="0" y="3672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513" r="0" b="-21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9588878" y="5007592"/>
            <a:ext cx="7872368" cy="3690852"/>
          </a:xfrm>
          <a:custGeom>
            <a:avLst/>
            <a:gdLst/>
            <a:ahLst/>
            <a:cxnLst/>
            <a:rect r="r" b="b" t="t" l="l"/>
            <a:pathLst>
              <a:path h="3690852" w="7872368">
                <a:moveTo>
                  <a:pt x="0" y="0"/>
                </a:moveTo>
                <a:lnTo>
                  <a:pt x="7872368" y="0"/>
                </a:lnTo>
                <a:lnTo>
                  <a:pt x="7872368" y="3690851"/>
                </a:lnTo>
                <a:lnTo>
                  <a:pt x="0" y="3690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604" t="0" r="-860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682404" y="2019424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WHAT IS A FRACTAL?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634588" y="3570994"/>
            <a:ext cx="1437795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Infinite patterns 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Self similar across different scales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Made by repeating a simple process again and again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Have fractional dimension between 2 and 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20089" y="7115988"/>
            <a:ext cx="8190028" cy="53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  <a:spcBef>
                <a:spcPct val="0"/>
              </a:spcBef>
            </a:pPr>
            <a:r>
              <a:rPr lang="en-US" sz="3703">
                <a:solidFill>
                  <a:srgbClr val="000000"/>
                </a:solidFill>
                <a:latin typeface="DM Sans"/>
              </a:rPr>
              <a:t>Let’s</a:t>
            </a:r>
            <a:r>
              <a:rPr lang="en-US" sz="3703">
                <a:solidFill>
                  <a:srgbClr val="000000"/>
                </a:solidFill>
                <a:latin typeface="DM Sans"/>
              </a:rPr>
              <a:t> create some fractals of our own!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86763" y="2245282"/>
            <a:ext cx="6266479" cy="6685757"/>
          </a:xfrm>
          <a:custGeom>
            <a:avLst/>
            <a:gdLst/>
            <a:ahLst/>
            <a:cxnLst/>
            <a:rect r="r" b="b" t="t" l="l"/>
            <a:pathLst>
              <a:path h="6685757" w="6266479">
                <a:moveTo>
                  <a:pt x="0" y="0"/>
                </a:moveTo>
                <a:lnTo>
                  <a:pt x="6266479" y="0"/>
                </a:lnTo>
                <a:lnTo>
                  <a:pt x="6266479" y="6685757"/>
                </a:lnTo>
                <a:lnTo>
                  <a:pt x="0" y="668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299" t="-4602" r="-509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8079" y="503157"/>
            <a:ext cx="15211843" cy="106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MULTIPHASE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596" y="1570604"/>
            <a:ext cx="10718468" cy="803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1749" indent="-355875" lvl="1">
              <a:lnSpc>
                <a:spcPts val="395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DM Sans Bold"/>
              </a:rPr>
              <a:t> Concurrent movement of oil, water, gas, and solids within pipelines and production facilities.</a:t>
            </a:r>
          </a:p>
          <a:p>
            <a:pPr>
              <a:lnSpc>
                <a:spcPts val="3955"/>
              </a:lnSpc>
            </a:pPr>
          </a:p>
          <a:p>
            <a:pPr marL="711749" indent="-355875" lvl="1">
              <a:lnSpc>
                <a:spcPts val="395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DM Sans Bold"/>
              </a:rPr>
              <a:t>Oil: This is the primary substance being pumped. It's the    valuable resource extracted from underground reservoirs.</a:t>
            </a:r>
          </a:p>
          <a:p>
            <a:pPr>
              <a:lnSpc>
                <a:spcPts val="3955"/>
              </a:lnSpc>
            </a:pPr>
          </a:p>
          <a:p>
            <a:pPr marL="711749" indent="-355875" lvl="1">
              <a:lnSpc>
                <a:spcPts val="395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DM Sans Bold"/>
              </a:rPr>
              <a:t>Gas : Natural gas can often be found alongside oil deposits. It's composed primarily of methane but can contain other hydrocarbons as well.</a:t>
            </a:r>
          </a:p>
          <a:p>
            <a:pPr>
              <a:lnSpc>
                <a:spcPts val="3955"/>
              </a:lnSpc>
            </a:pPr>
          </a:p>
          <a:p>
            <a:pPr marL="711749" indent="-355875" lvl="1">
              <a:lnSpc>
                <a:spcPts val="395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DM Sans Bold"/>
              </a:rPr>
              <a:t>Water : Water is also present in many oil wells, either naturally occurring alongside the oil or injected into the well to maintain pressure or enhance oil recovery.</a:t>
            </a:r>
          </a:p>
          <a:p>
            <a:pPr>
              <a:lnSpc>
                <a:spcPts val="395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54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92684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38079" y="886696"/>
            <a:ext cx="15211843" cy="106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227C9D"/>
                </a:solidFill>
                <a:latin typeface="Kollektif Bold"/>
              </a:rPr>
              <a:t>MULTIPHASE FLOW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81279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092684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579536" y="2255000"/>
            <a:ext cx="13165864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Efficiency : Efficient separation of oil, gas, and water is essential for optimizing production and minimizing waste.</a:t>
            </a:r>
          </a:p>
          <a:p>
            <a:pPr>
              <a:lnSpc>
                <a:spcPts val="4126"/>
              </a:lnSpc>
            </a:pPr>
          </a:p>
          <a:p>
            <a:pPr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Safety : Proper distribution ensures that equipment operates safely and effectively, reducing the risk of accidents or equipment failures.</a:t>
            </a:r>
          </a:p>
          <a:p>
            <a:pPr>
              <a:lnSpc>
                <a:spcPts val="4126"/>
              </a:lnSpc>
            </a:pPr>
          </a:p>
          <a:p>
            <a:pPr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Environmental Impact: Accurate phase distribution helps minimize environmental impact by preventing spills or leaks of oil or other substances.</a:t>
            </a:r>
          </a:p>
          <a:p>
            <a:pPr>
              <a:lnSpc>
                <a:spcPts val="4126"/>
              </a:lnSpc>
            </a:pPr>
          </a:p>
          <a:p>
            <a:pPr marL="742476" indent="-371238" lvl="1">
              <a:lnSpc>
                <a:spcPts val="4126"/>
              </a:lnSpc>
              <a:buFont typeface="Arial"/>
              <a:buChar char="•"/>
            </a:pPr>
            <a:r>
              <a:rPr lang="en-US" sz="3438">
                <a:solidFill>
                  <a:srgbClr val="545454"/>
                </a:solidFill>
                <a:latin typeface="DM Sans Bold"/>
              </a:rPr>
              <a:t>X-ray tomography is used to visualize and analyze the distribution of these phases within the flow.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6844" y="278223"/>
            <a:ext cx="13002439" cy="8746719"/>
          </a:xfrm>
          <a:custGeom>
            <a:avLst/>
            <a:gdLst/>
            <a:ahLst/>
            <a:cxnLst/>
            <a:rect r="r" b="b" t="t" l="l"/>
            <a:pathLst>
              <a:path h="8746719" w="13002439">
                <a:moveTo>
                  <a:pt x="0" y="0"/>
                </a:moveTo>
                <a:lnTo>
                  <a:pt x="13002439" y="0"/>
                </a:lnTo>
                <a:lnTo>
                  <a:pt x="13002439" y="8746720"/>
                </a:lnTo>
                <a:lnTo>
                  <a:pt x="0" y="874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7" r="0" b="-159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2319" y="-1890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88510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272319" y="197856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16188510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5400000">
            <a:off x="15104701" y="-1890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7213716" y="89475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2870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51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109" y="59889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275494" y="5046815"/>
            <a:ext cx="8820767" cy="8855661"/>
            <a:chOff x="0" y="0"/>
            <a:chExt cx="11761023" cy="11807547"/>
          </a:xfrm>
        </p:grpSpPr>
        <p:grpSp>
          <p:nvGrpSpPr>
            <p:cNvPr name="Group 15" id="15"/>
            <p:cNvGrpSpPr/>
            <p:nvPr/>
          </p:nvGrpSpPr>
          <p:grpSpPr>
            <a:xfrm rot="2700000">
              <a:off x="1641170" y="2799524"/>
              <a:ext cx="9887197" cy="4753460"/>
              <a:chOff x="0" y="0"/>
              <a:chExt cx="660400" cy="3175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1056862" y="3892256"/>
              <a:ext cx="6892688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772463" y="4309159"/>
              <a:ext cx="6698128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33719" y="4787119"/>
              <a:ext cx="646987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65358" y="5302142"/>
              <a:ext cx="6235084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74133" y="5888378"/>
              <a:ext cx="5779347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3528" y="6480010"/>
              <a:ext cx="5268797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47781" y="7228854"/>
              <a:ext cx="4489678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165180" y="8131631"/>
              <a:ext cx="3494185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674673" y="9346264"/>
              <a:ext cx="178469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-4669993" y="-5978519"/>
            <a:ext cx="8847511" cy="8855676"/>
            <a:chOff x="0" y="0"/>
            <a:chExt cx="11796681" cy="11807568"/>
          </a:xfrm>
        </p:grpSpPr>
        <p:grpSp>
          <p:nvGrpSpPr>
            <p:cNvPr name="Group 28" id="28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483658" y="228677"/>
            <a:ext cx="15720533" cy="9839607"/>
          </a:xfrm>
          <a:custGeom>
            <a:avLst/>
            <a:gdLst/>
            <a:ahLst/>
            <a:cxnLst/>
            <a:rect r="r" b="b" t="t" l="l"/>
            <a:pathLst>
              <a:path h="9839607" w="15720533">
                <a:moveTo>
                  <a:pt x="0" y="0"/>
                </a:moveTo>
                <a:lnTo>
                  <a:pt x="15720533" y="0"/>
                </a:lnTo>
                <a:lnTo>
                  <a:pt x="15720533" y="9839607"/>
                </a:lnTo>
                <a:lnTo>
                  <a:pt x="0" y="9839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644763" y="0"/>
            <a:ext cx="15657760" cy="9926753"/>
          </a:xfrm>
          <a:custGeom>
            <a:avLst/>
            <a:gdLst/>
            <a:ahLst/>
            <a:cxnLst/>
            <a:rect r="r" b="b" t="t" l="l"/>
            <a:pathLst>
              <a:path h="9926753" w="15657760">
                <a:moveTo>
                  <a:pt x="0" y="0"/>
                </a:moveTo>
                <a:lnTo>
                  <a:pt x="15657761" y="0"/>
                </a:lnTo>
                <a:lnTo>
                  <a:pt x="15657761" y="9926753"/>
                </a:lnTo>
                <a:lnTo>
                  <a:pt x="0" y="9926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625713" y="127685"/>
            <a:ext cx="15423760" cy="9654567"/>
          </a:xfrm>
          <a:custGeom>
            <a:avLst/>
            <a:gdLst/>
            <a:ahLst/>
            <a:cxnLst/>
            <a:rect r="r" b="b" t="t" l="l"/>
            <a:pathLst>
              <a:path h="9654567" w="15423760">
                <a:moveTo>
                  <a:pt x="0" y="0"/>
                </a:moveTo>
                <a:lnTo>
                  <a:pt x="15423760" y="0"/>
                </a:lnTo>
                <a:lnTo>
                  <a:pt x="15423760" y="9654567"/>
                </a:lnTo>
                <a:lnTo>
                  <a:pt x="0" y="9654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79371" y="238624"/>
            <a:ext cx="16424820" cy="10160288"/>
          </a:xfrm>
          <a:custGeom>
            <a:avLst/>
            <a:gdLst/>
            <a:ahLst/>
            <a:cxnLst/>
            <a:rect r="r" b="b" t="t" l="l"/>
            <a:pathLst>
              <a:path h="10160288" w="16424820">
                <a:moveTo>
                  <a:pt x="0" y="0"/>
                </a:moveTo>
                <a:lnTo>
                  <a:pt x="16424820" y="0"/>
                </a:lnTo>
                <a:lnTo>
                  <a:pt x="16424820" y="10160288"/>
                </a:lnTo>
                <a:lnTo>
                  <a:pt x="0" y="10160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2167618" y="684779"/>
            <a:ext cx="13137825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7599">
                <a:solidFill>
                  <a:srgbClr val="227C9D"/>
                </a:solidFill>
                <a:latin typeface="Kollektif Bold"/>
              </a:rPr>
              <a:t>POSSIBLE IMPROVEMENTS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5713" y="2228994"/>
            <a:ext cx="14877098" cy="797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In our calculation we resized all images to 256*256 so some information could be lost ( for larger images ) and some incorrect info could be considered (for smaller images).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Some figures gave error &gt; 10% , we could try changing parameters to possibly reduce this.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Our method works only for 3d images.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And some more..</a:t>
            </a:r>
          </a:p>
          <a:p>
            <a:pPr>
              <a:lnSpc>
                <a:spcPts val="5263"/>
              </a:lnSpc>
            </a:pPr>
          </a:p>
          <a:p>
            <a:pPr>
              <a:lnSpc>
                <a:spcPts val="5263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167618" y="320724"/>
            <a:ext cx="13137825" cy="99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>
                <a:solidFill>
                  <a:srgbClr val="227C9D"/>
                </a:solidFill>
                <a:latin typeface="Kollektif Bold"/>
              </a:rPr>
              <a:t>PROGRESS OF OUR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6401" y="1244649"/>
            <a:ext cx="14877098" cy="9305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We have devised the algorithm to convert an image into matrix.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We have also implemented the algorithm used in phase flow diagram to calculate fractal dimension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We are able to segregate the images to some extent based on our algorithm but it still needs to be reviewed for precision.</a:t>
            </a:r>
          </a:p>
          <a:p>
            <a:pPr>
              <a:lnSpc>
                <a:spcPts val="5263"/>
              </a:lnSpc>
            </a:pPr>
          </a:p>
          <a:p>
            <a:pPr marL="811783" indent="-405892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Canva Sans Bold"/>
              </a:rPr>
              <a:t>We are yet to train the AI model for concluding our project which we have decided to do in summers.</a:t>
            </a:r>
          </a:p>
          <a:p>
            <a:pPr>
              <a:lnSpc>
                <a:spcPts val="5263"/>
              </a:lnSpc>
            </a:pPr>
          </a:p>
          <a:p>
            <a:pPr>
              <a:lnSpc>
                <a:spcPts val="5263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2700000">
            <a:off x="14038397" y="8081020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52880" y="141605"/>
            <a:ext cx="3429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7C9D"/>
                </a:solidFill>
                <a:latin typeface="Canva Sans Bold"/>
              </a:rPr>
              <a:t>Refrences: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728" y="1316818"/>
            <a:ext cx="18174272" cy="757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  <a:hlinkClick r:id="rId10" tooltip="https://www.researchgate.net/publication/301791131_An_Improved_Method_to_Estimate_the_Fractal_Dimension_of_Color_Images?_tp=eyJjb250ZXh0Ijp7ImZpcnN0UGFnZSI6Il9kaXJlY3QiLCJwYWdlIjoiX2RpcmVjdCJ9fQ"/>
              </a:rPr>
              <a:t>An_Improved_Method_to_Estimate_the_Fractal_Dimension_of_Color_Images?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https://en.wikipedia.org/wiki/Minkowski%E2%80%93Bouligand_dimension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Fractal_Algo_BoxCounting by  Nirupam Sarkar and B. B. Chaudhuri.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h</a:t>
            </a:r>
            <a:r>
              <a:rPr lang="en-US" sz="3399" u="sng">
                <a:solidFill>
                  <a:srgbClr val="227C9D"/>
                </a:solidFill>
                <a:latin typeface="Canva Sans"/>
                <a:hlinkClick r:id="rId11" tooltip="https://www.mdpi.com/1099-4300/19/10/534"/>
              </a:rPr>
              <a:t>ttps://www.mdpi.com/1099-4300/19/10/534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  <a:hlinkClick r:id="rId12" tooltip="https://multibandtexture.recherche.usherbrooke.ca/normalized_brodatz.html"/>
              </a:rPr>
              <a:t>https://multibandtexture.recherche.usherbrooke.ca/normalized_brodatz.html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https://www.researchgate.net/figure/Computational-fractal-dimensions-of-Brodatz-texture-images_tbl1_224057945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https://www.intechopen.com/chapters/6684</a:t>
            </a:r>
            <a:r>
              <a:rPr lang="en-US" sz="3399" u="sng">
                <a:solidFill>
                  <a:srgbClr val="227C9D"/>
                </a:solidFill>
                <a:latin typeface="Canva Sans"/>
              </a:rPr>
              <a:t>BB Chaudhari and Nirupam Sarkar.</a:t>
            </a:r>
          </a:p>
          <a:p>
            <a:pPr>
              <a:lnSpc>
                <a:spcPts val="3331"/>
              </a:lnSpc>
            </a:pPr>
          </a:p>
          <a:p>
            <a:pPr marL="734059" indent="-367030" lvl="1">
              <a:lnSpc>
                <a:spcPts val="3331"/>
              </a:lnSpc>
              <a:buFont typeface="Arial"/>
              <a:buChar char="•"/>
            </a:pPr>
            <a:r>
              <a:rPr lang="en-US" sz="3399" u="sng">
                <a:solidFill>
                  <a:srgbClr val="227C9D"/>
                </a:solidFill>
                <a:latin typeface="Canva Sans"/>
              </a:rPr>
              <a:t>Special thanks to Prof. Prabhat Munshi , Pridhi Athe , nehlata Shakhya.</a:t>
            </a:r>
          </a:p>
          <a:p>
            <a:pPr algn="l">
              <a:lnSpc>
                <a:spcPts val="3331"/>
              </a:lnSpc>
            </a:pPr>
          </a:p>
          <a:p>
            <a:pPr>
              <a:lnSpc>
                <a:spcPts val="333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825430" y="1849265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WHAT IS A FRACTAL?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34584" y="4547816"/>
            <a:ext cx="2200004" cy="2098621"/>
          </a:xfrm>
          <a:custGeom>
            <a:avLst/>
            <a:gdLst/>
            <a:ahLst/>
            <a:cxnLst/>
            <a:rect r="r" b="b" t="t" l="l"/>
            <a:pathLst>
              <a:path h="2098621" w="2200004">
                <a:moveTo>
                  <a:pt x="0" y="0"/>
                </a:moveTo>
                <a:lnTo>
                  <a:pt x="2200004" y="0"/>
                </a:lnTo>
                <a:lnTo>
                  <a:pt x="2200004" y="2098621"/>
                </a:lnTo>
                <a:lnTo>
                  <a:pt x="0" y="2098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46212" y="4482305"/>
            <a:ext cx="2692699" cy="2164132"/>
          </a:xfrm>
          <a:custGeom>
            <a:avLst/>
            <a:gdLst/>
            <a:ahLst/>
            <a:cxnLst/>
            <a:rect r="r" b="b" t="t" l="l"/>
            <a:pathLst>
              <a:path h="2164132" w="2692699">
                <a:moveTo>
                  <a:pt x="0" y="0"/>
                </a:moveTo>
                <a:lnTo>
                  <a:pt x="2692698" y="0"/>
                </a:lnTo>
                <a:lnTo>
                  <a:pt x="2692698" y="2164132"/>
                </a:lnTo>
                <a:lnTo>
                  <a:pt x="0" y="21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753285" y="4482305"/>
            <a:ext cx="3184483" cy="2164132"/>
          </a:xfrm>
          <a:custGeom>
            <a:avLst/>
            <a:gdLst/>
            <a:ahLst/>
            <a:cxnLst/>
            <a:rect r="r" b="b" t="t" l="l"/>
            <a:pathLst>
              <a:path h="2164132" w="3184483">
                <a:moveTo>
                  <a:pt x="0" y="0"/>
                </a:moveTo>
                <a:lnTo>
                  <a:pt x="3184484" y="0"/>
                </a:lnTo>
                <a:lnTo>
                  <a:pt x="3184484" y="2164132"/>
                </a:lnTo>
                <a:lnTo>
                  <a:pt x="0" y="21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977601" y="4482305"/>
            <a:ext cx="2997855" cy="2164132"/>
          </a:xfrm>
          <a:custGeom>
            <a:avLst/>
            <a:gdLst/>
            <a:ahLst/>
            <a:cxnLst/>
            <a:rect r="r" b="b" t="t" l="l"/>
            <a:pathLst>
              <a:path h="2164132" w="2997855">
                <a:moveTo>
                  <a:pt x="0" y="0"/>
                </a:moveTo>
                <a:lnTo>
                  <a:pt x="2997855" y="0"/>
                </a:lnTo>
                <a:lnTo>
                  <a:pt x="2997855" y="2164132"/>
                </a:lnTo>
                <a:lnTo>
                  <a:pt x="0" y="21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013681" y="4482305"/>
            <a:ext cx="2778704" cy="2164132"/>
          </a:xfrm>
          <a:custGeom>
            <a:avLst/>
            <a:gdLst/>
            <a:ahLst/>
            <a:cxnLst/>
            <a:rect r="r" b="b" t="t" l="l"/>
            <a:pathLst>
              <a:path h="2164132" w="2778704">
                <a:moveTo>
                  <a:pt x="0" y="0"/>
                </a:moveTo>
                <a:lnTo>
                  <a:pt x="2778703" y="0"/>
                </a:lnTo>
                <a:lnTo>
                  <a:pt x="2778703" y="2164132"/>
                </a:lnTo>
                <a:lnTo>
                  <a:pt x="0" y="21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516" r="0" b="-5516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1754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2858886" y="2744523"/>
            <a:ext cx="12570228" cy="239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06"/>
              </a:lnSpc>
            </a:pPr>
            <a:r>
              <a:rPr lang="en-US" sz="13933">
                <a:solidFill>
                  <a:srgbClr val="0D5570"/>
                </a:solidFill>
                <a:latin typeface="Canva Sans Bold"/>
              </a:rPr>
              <a:t>THANK YOU !!!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582082" y="1180760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THE SIERPINSKI TRIANGLE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00000">
            <a:off x="2167618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13528" r="0" b="10029"/>
          <a:stretch>
            <a:fillRect/>
          </a:stretch>
        </p:blipFill>
        <p:spPr>
          <a:xfrm flipH="false" flipV="false" rot="0">
            <a:off x="3291279" y="2398384"/>
            <a:ext cx="11333767" cy="7492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582082" y="1180760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KOCH SNOWFLAKE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202779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975178" y="5475036"/>
            <a:ext cx="4964959" cy="4335791"/>
          </a:xfrm>
          <a:custGeom>
            <a:avLst/>
            <a:gdLst/>
            <a:ahLst/>
            <a:cxnLst/>
            <a:rect r="r" b="b" t="t" l="l"/>
            <a:pathLst>
              <a:path h="4335791" w="4964959">
                <a:moveTo>
                  <a:pt x="0" y="0"/>
                </a:moveTo>
                <a:lnTo>
                  <a:pt x="4964960" y="0"/>
                </a:lnTo>
                <a:lnTo>
                  <a:pt x="4964960" y="4335791"/>
                </a:lnTo>
                <a:lnTo>
                  <a:pt x="0" y="4335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7" id="37"/>
          <p:cNvSpPr txBox="true"/>
          <p:nvPr/>
        </p:nvSpPr>
        <p:spPr>
          <a:xfrm rot="0">
            <a:off x="1147406" y="3159825"/>
            <a:ext cx="16111894" cy="21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Let’s try to build another fractal, called the Koch Snowflake.</a:t>
            </a:r>
          </a:p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Step One: Start with a large equilateral triangle. </a:t>
            </a:r>
          </a:p>
          <a:p>
            <a:pPr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554528" y="1009310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KOCH SNOWFLAKE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405559" y="82734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625713" y="2529448"/>
            <a:ext cx="9961082" cy="648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Step Two: Make a Star. </a:t>
            </a:r>
          </a:p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Divide one side of the triangle into three equal parts and remove the middle section. </a:t>
            </a:r>
          </a:p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Replace it with two lines the same length as the section you removed. </a:t>
            </a:r>
          </a:p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Do this to all three sides of the triangle.</a:t>
            </a:r>
          </a:p>
          <a:p>
            <a:pPr>
              <a:lnSpc>
                <a:spcPts val="5739"/>
              </a:lnSpc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2127663" y="2605648"/>
            <a:ext cx="3818767" cy="4256588"/>
          </a:xfrm>
          <a:custGeom>
            <a:avLst/>
            <a:gdLst/>
            <a:ahLst/>
            <a:cxnLst/>
            <a:rect r="r" b="b" t="t" l="l"/>
            <a:pathLst>
              <a:path h="4256588" w="3818767">
                <a:moveTo>
                  <a:pt x="0" y="0"/>
                </a:moveTo>
                <a:lnTo>
                  <a:pt x="3818767" y="0"/>
                </a:lnTo>
                <a:lnTo>
                  <a:pt x="3818767" y="4256588"/>
                </a:lnTo>
                <a:lnTo>
                  <a:pt x="0" y="4256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554528" y="1009310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KOCH SNOWFLAKE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405559" y="82734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238103" y="2503734"/>
            <a:ext cx="4182467" cy="4460415"/>
          </a:xfrm>
          <a:custGeom>
            <a:avLst/>
            <a:gdLst/>
            <a:ahLst/>
            <a:cxnLst/>
            <a:rect r="r" b="b" t="t" l="l"/>
            <a:pathLst>
              <a:path h="4460415" w="4182467">
                <a:moveTo>
                  <a:pt x="0" y="0"/>
                </a:moveTo>
                <a:lnTo>
                  <a:pt x="4182466" y="0"/>
                </a:lnTo>
                <a:lnTo>
                  <a:pt x="4182466" y="4460415"/>
                </a:lnTo>
                <a:lnTo>
                  <a:pt x="0" y="4460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6641893" y="5173618"/>
            <a:ext cx="4326732" cy="4717701"/>
          </a:xfrm>
          <a:custGeom>
            <a:avLst/>
            <a:gdLst/>
            <a:ahLst/>
            <a:cxnLst/>
            <a:rect r="r" b="b" t="t" l="l"/>
            <a:pathLst>
              <a:path h="4717701" w="4326732">
                <a:moveTo>
                  <a:pt x="0" y="0"/>
                </a:moveTo>
                <a:lnTo>
                  <a:pt x="4326731" y="0"/>
                </a:lnTo>
                <a:lnTo>
                  <a:pt x="4326731" y="4717702"/>
                </a:lnTo>
                <a:lnTo>
                  <a:pt x="0" y="4717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7" id="37"/>
          <p:cNvSpPr txBox="true"/>
          <p:nvPr/>
        </p:nvSpPr>
        <p:spPr>
          <a:xfrm rot="0">
            <a:off x="1033234" y="3120118"/>
            <a:ext cx="9961082" cy="21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Step 3: Repeat the pattern for each outside edge of your snowflake.</a:t>
            </a:r>
          </a:p>
          <a:p>
            <a:pPr>
              <a:lnSpc>
                <a:spcPts val="573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93334" y="6117599"/>
            <a:ext cx="9961082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5757"/>
                </a:solidFill>
                <a:latin typeface="Canva Sans Bold"/>
              </a:rPr>
              <a:t>Repeat!!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2082" y="1180760"/>
            <a:ext cx="12866041" cy="196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WHERE CAN FRACTALS BE FOUND?</a:t>
            </a:r>
          </a:p>
        </p:txBody>
      </p:sp>
      <p:grpSp>
        <p:nvGrpSpPr>
          <p:cNvPr name="Group 3" id="3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35928" y="3264517"/>
            <a:ext cx="6446562" cy="4828975"/>
          </a:xfrm>
          <a:custGeom>
            <a:avLst/>
            <a:gdLst/>
            <a:ahLst/>
            <a:cxnLst/>
            <a:rect r="r" b="b" t="t" l="l"/>
            <a:pathLst>
              <a:path h="4828975" w="6446562">
                <a:moveTo>
                  <a:pt x="0" y="0"/>
                </a:moveTo>
                <a:lnTo>
                  <a:pt x="6446563" y="0"/>
                </a:lnTo>
                <a:lnTo>
                  <a:pt x="6446563" y="4828975"/>
                </a:lnTo>
                <a:lnTo>
                  <a:pt x="0" y="4828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94234" y="8364932"/>
            <a:ext cx="6107861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5757"/>
                </a:solidFill>
                <a:latin typeface="Canva Sans Bold"/>
              </a:rPr>
              <a:t>Pulling apart two glue covered sheets forms a fractal!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668291" y="3266779"/>
            <a:ext cx="6430643" cy="4826713"/>
          </a:xfrm>
          <a:custGeom>
            <a:avLst/>
            <a:gdLst/>
            <a:ahLst/>
            <a:cxnLst/>
            <a:rect r="r" b="b" t="t" l="l"/>
            <a:pathLst>
              <a:path h="4826713" w="6430643">
                <a:moveTo>
                  <a:pt x="0" y="0"/>
                </a:moveTo>
                <a:lnTo>
                  <a:pt x="6430643" y="0"/>
                </a:lnTo>
                <a:lnTo>
                  <a:pt x="6430643" y="4826713"/>
                </a:lnTo>
                <a:lnTo>
                  <a:pt x="0" y="4826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829682" y="8436392"/>
            <a:ext cx="6107861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5757"/>
                </a:solidFill>
                <a:latin typeface="Canva Sans Bold"/>
              </a:rPr>
              <a:t>Fractals can even be found in broccoli!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0800000">
            <a:off x="2167618" y="893550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634588" y="2068093"/>
            <a:ext cx="12866041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227C9D"/>
                </a:solidFill>
                <a:latin typeface="Kollektif Bold"/>
              </a:rPr>
              <a:t>FRACTAL DIMENSION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7204191" y="30290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4059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20277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11897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634588" y="3736643"/>
            <a:ext cx="14377958" cy="571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It is a quantity which measures the complexity detail in a figure.</a:t>
            </a:r>
            <a:r>
              <a:rPr lang="en-US" sz="3755">
                <a:solidFill>
                  <a:srgbClr val="545454"/>
                </a:solidFill>
                <a:latin typeface="DM Sans"/>
              </a:rPr>
              <a:t> 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It is a fractional number.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More FD means more complex figure.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Similar FD means similar images.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Images can be segmented and saved based on fractal dimension  thus reducing storage complexity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It applies to fluid flow images also</a:t>
            </a:r>
          </a:p>
          <a:p>
            <a:pPr marL="810831" indent="-405416" lvl="1">
              <a:lnSpc>
                <a:spcPts val="4506"/>
              </a:lnSpc>
              <a:buFont typeface="Arial"/>
              <a:buChar char="•"/>
            </a:pPr>
            <a:r>
              <a:rPr lang="en-US" sz="3755">
                <a:solidFill>
                  <a:srgbClr val="545454"/>
                </a:solidFill>
                <a:latin typeface="DM Sans"/>
              </a:rPr>
              <a:t>Many ways to estimate , we used Box Counting.</a:t>
            </a:r>
          </a:p>
          <a:p>
            <a:pPr>
              <a:lnSpc>
                <a:spcPts val="450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DAGDiN5XM1w</dc:identifier>
  <dcterms:modified xsi:type="dcterms:W3CDTF">2011-08-01T06:04:30Z</dcterms:modified>
  <cp:revision>1</cp:revision>
  <dc:title>Project Introduction</dc:title>
</cp:coreProperties>
</file>